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4"/>
  </p:notesMasterIdLst>
  <p:sldIdLst>
    <p:sldId id="350" r:id="rId4"/>
    <p:sldId id="342" r:id="rId5"/>
    <p:sldId id="296" r:id="rId6"/>
    <p:sldId id="347" r:id="rId7"/>
    <p:sldId id="345" r:id="rId8"/>
    <p:sldId id="352" r:id="rId9"/>
    <p:sldId id="346" r:id="rId10"/>
    <p:sldId id="354" r:id="rId11"/>
    <p:sldId id="353" r:id="rId12"/>
    <p:sldId id="351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232" b="1">
                <a:solidFill>
                  <a:srgbClr val="D60093"/>
                </a:solidFill>
              </a:rPr>
              <a:t>16</a:t>
            </a:r>
            <a:r>
              <a:rPr lang="zh-CN" altLang="en-US" sz="4232" b="1">
                <a:solidFill>
                  <a:srgbClr val="D60093"/>
                </a:solidFill>
              </a:rPr>
              <a:t>　难忘的泼水节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矩形 1"/>
              <p:cNvSpPr>
                <a:spLocks noChangeAspect="1"/>
              </p:cNvSpPr>
              <p:nvPr/>
            </p:nvSpPr>
            <p:spPr>
              <a:xfrm>
                <a:off x="692150" y="1411630"/>
                <a:ext cx="10807700" cy="2569871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sz="320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一、写出下列加点字的正确读音</a:t>
                </a:r>
                <a:endParaRPr lang="zh-CN" altLang="zh-CN" sz="3200">
                  <a:solidFill>
                    <a:srgbClr val="000000"/>
                  </a:solidFill>
                  <a:effectLst/>
                  <a:latin typeface="NEU-BZ-S92"/>
                  <a:ea typeface="方正楷体_GBK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zh-CN" altLang="zh-CN" sz="3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sz="32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nor/>
                                </m:rPr>
                                <a:rPr lang="zh-CN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店铺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r>
                                <m:rPr>
                                  <m:nor/>
                                </m:rPr>
                                <a:rPr lang="zh-CN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　　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</m:e>
                          </m:mr>
                          <m:mr>
                            <m:e>
                              <m:r>
                                <m:rPr>
                                  <m:nor/>
                                </m:rPr>
                                <a:rPr lang="zh-CN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铺床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r>
                                <m:rPr>
                                  <m:nor/>
                                </m:rPr>
                                <a:rPr lang="zh-CN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　　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zh-CN" altLang="zh-CN" sz="32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　　　　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zh-CN" altLang="zh-CN" sz="3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sz="32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nor/>
                                </m:rPr>
                                <a:rPr lang="zh-CN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盛饭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r>
                                <m:rPr>
                                  <m:nor/>
                                </m:rPr>
                                <a:rPr lang="zh-CN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　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 b="0" i="0" smtClean="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     </m:t>
                              </m:r>
                              <m:r>
                                <m:rPr>
                                  <m:nor/>
                                </m:rPr>
                                <a:rPr lang="zh-CN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　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</m:e>
                          </m:mr>
                          <m:mr>
                            <m:e>
                              <m:r>
                                <m:rPr>
                                  <m:nor/>
                                </m:rPr>
                                <a:rPr lang="zh-CN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盛开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 b="0" i="0" smtClean="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      </m:t>
                              </m:r>
                              <m:r>
                                <m:rPr>
                                  <m:nor/>
                                </m:rPr>
                                <a:rPr lang="zh-CN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　　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zh-CN" altLang="zh-CN" sz="3200">
                  <a:solidFill>
                    <a:srgbClr val="000000"/>
                  </a:solidFill>
                  <a:effectLst/>
                  <a:latin typeface="NEU-BZ-S92"/>
                  <a:ea typeface="方正楷体_GBK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150" y="1411630"/>
                <a:ext cx="10807700" cy="2569871"/>
              </a:xfrm>
              <a:prstGeom prst="rect">
                <a:avLst/>
              </a:prstGeom>
              <a:blipFill rotWithShape="0">
                <a:blip r:embed="rId3"/>
                <a:stretch>
                  <a:fillRect l="-1467" t="-118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>
            <a:spLocks noChangeAspect="1"/>
          </p:cNvSpPr>
          <p:nvPr/>
        </p:nvSpPr>
        <p:spPr>
          <a:xfrm>
            <a:off x="2031093" y="2510684"/>
            <a:ext cx="753732" cy="6406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pù </a:t>
            </a:r>
            <a:endParaRPr lang="zh-CN" altLang="en-US" sz="320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2031093" y="3151372"/>
            <a:ext cx="639919" cy="6406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pū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5764893" y="2510684"/>
            <a:ext cx="1300356" cy="6406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chénɡ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5764893" y="3151372"/>
            <a:ext cx="1300356" cy="6406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shènɡ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074092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二、根据要求完成词语练习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照样子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填一填。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一个个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苹果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花炮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endParaRPr lang="en-US" altLang="zh-CN" sz="3200" smtClean="0">
              <a:solidFill>
                <a:srgbClr val="000000"/>
              </a:solidFill>
              <a:latin typeface="Arial" panose="020B0604020202020204" pitchFamily="34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小鸟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在括号里填上合适的词语。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的地毯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的凤凰花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577636" y="2209787"/>
            <a:ext cx="151836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一串串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116529" y="2890502"/>
            <a:ext cx="1415772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一只只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321713" y="3999868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鲜红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593298" y="3999868"/>
            <a:ext cx="1826141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火红火红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837910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三、阅读课文片段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完成练习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周总理身穿对襟白褂、咖啡色长裤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头上包着一条水红色头巾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笑容满面地来到人群中。他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过一面象脚鼓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起欢乐的鼓点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着凤凰花铺成的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同傣族人民一起跳舞。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选择合适的词语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填在文中括号内。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踩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敲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接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画出文中描写周总理穿戴和神态的句子。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6279098" y="2040440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③</a:t>
            </a:r>
            <a:endParaRPr lang="zh-CN" altLang="en-US" sz="32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9980241" y="2040440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②</a:t>
            </a:r>
            <a:endParaRPr lang="zh-CN" altLang="en-US" sz="32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3027944" y="2595611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①</a:t>
            </a:r>
            <a:endParaRPr lang="zh-CN" altLang="en-US" sz="3200"/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92150" y="5516987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周总理身穿对襟白褂、咖啡色长裤</a:t>
            </a:r>
            <a:r>
              <a:rPr lang="en-US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头上包着一条水红色头巾</a:t>
            </a:r>
            <a:r>
              <a:rPr lang="en-US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笑容满面地来到人群中。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692150" y="2329126"/>
            <a:ext cx="10807700" cy="122687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从文中我们可以看出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周总理是一位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严格要求自己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平易近人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的总理。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454755" y="2306620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②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656911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67888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四、阅读短文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完成练习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ea typeface="方正宋黑_GBK"/>
                <a:cs typeface="Times New Roman" panose="02020603050405020304" pitchFamily="18" charset="0"/>
              </a:rPr>
              <a:t>周总理的睡衣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孙钧政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邓奶奶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戴着老花镜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安详地坐在沙发上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给我们敬爱的周恩来总理补睡衣。睡衣上已经有好几个补丁了。这一回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邓奶奶又穿上线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右手捏着针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略略抬起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左手在熟练地给线打结。她是多么认真啊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!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一位年轻的护士双手捧着周总理的睡衣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望着补丁上又匀又细的针脚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眼睛湿润了。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867263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她们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面前的小凳子上摆着个针线笸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pǒ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箩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笸箩里放着剪刀、线团、布头和针线包。针线包上绣着个红五星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特别引人注目。多年来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邓奶奶随身带着这个针线包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一直带到了北京。从什么时候起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她就有了这个针线包呢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从延安的窑洞里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从重庆的红岩村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也可能从二万五千里长征的路上。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有删改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03076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41022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画出文中具体描写邓奶奶认真补衣服的句子。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3200" b="1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32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邓奶奶的针线包是什么样子的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年轻的护士眼睛湿润了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是因为她被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感动了。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睡衣上的补丁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邓奶奶认真补睡衣的样子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周总理和邓奶奶艰苦朴素的生活作风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92150" y="2797605"/>
            <a:ext cx="72635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针线包上绣着个红五星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特别引人注目。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92150" y="1043116"/>
            <a:ext cx="10807700" cy="1195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这一回</a:t>
            </a:r>
            <a:r>
              <a:rPr lang="en-US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邓奶奶又穿上线</a:t>
            </a:r>
            <a:r>
              <a:rPr lang="en-US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右手捏着针</a:t>
            </a:r>
            <a:r>
              <a:rPr lang="en-US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略略抬起</a:t>
            </a:r>
            <a:r>
              <a:rPr lang="en-US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左手在熟练地给线打结。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484836" y="3356382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③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57023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732</TotalTime>
  <Words>365</Words>
  <Application>Microsoft Office PowerPoint</Application>
  <PresentationFormat>宽屏</PresentationFormat>
  <Paragraphs>56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10</vt:i4>
      </vt:variant>
    </vt:vector>
  </HeadingPairs>
  <TitlesOfParts>
    <vt:vector size="28" baseType="lpstr">
      <vt:lpstr>NEU-BZ-S92</vt:lpstr>
      <vt:lpstr>方正楷体_GBK</vt:lpstr>
      <vt:lpstr>方正宋黑_GBK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42</cp:revision>
  <dcterms:created xsi:type="dcterms:W3CDTF">2021-07-19T03:09:34Z</dcterms:created>
  <dcterms:modified xsi:type="dcterms:W3CDTF">2025-08-29T05:27:44Z</dcterms:modified>
</cp:coreProperties>
</file>